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Arial Black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font" Target="fonts/ArialBlack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EC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8.jp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8699" y="1079863"/>
            <a:ext cx="1219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0000CC"/>
                </a:solidFill>
                <a:latin typeface="Georgia"/>
                <a:ea typeface="Georgia"/>
                <a:cs typeface="Georgia"/>
                <a:sym typeface="Georgia"/>
              </a:rPr>
              <a:t>Unit </a:t>
            </a:r>
            <a:r>
              <a:rPr b="1" lang="en-US" sz="5400">
                <a:solidFill>
                  <a:srgbClr val="0000CC"/>
                </a:solidFill>
                <a:latin typeface="Georgia"/>
                <a:ea typeface="Georgia"/>
                <a:cs typeface="Georgia"/>
                <a:sym typeface="Georgia"/>
              </a:rPr>
              <a:t>5</a:t>
            </a:r>
            <a:r>
              <a:rPr b="1" i="0" lang="en-US" sz="5400" u="none" cap="none" strike="noStrike">
                <a:solidFill>
                  <a:srgbClr val="0000CC"/>
                </a:solidFill>
                <a:latin typeface="Georgia"/>
                <a:ea typeface="Georgia"/>
                <a:cs typeface="Georgia"/>
                <a:sym typeface="Georgia"/>
              </a:rPr>
              <a:t> – 1</a:t>
            </a:r>
            <a:r>
              <a:rPr b="1" lang="en-US" sz="5400">
                <a:solidFill>
                  <a:srgbClr val="0000CC"/>
                </a:solidFill>
                <a:latin typeface="Georgia"/>
                <a:ea typeface="Georgia"/>
                <a:cs typeface="Georgia"/>
                <a:sym typeface="Georgia"/>
              </a:rPr>
              <a:t>844</a:t>
            </a:r>
            <a:r>
              <a:rPr b="1" i="0" lang="en-US" sz="5400" u="none" cap="none" strike="noStrike">
                <a:solidFill>
                  <a:srgbClr val="0000CC"/>
                </a:solidFill>
                <a:latin typeface="Georgia"/>
                <a:ea typeface="Georgia"/>
                <a:cs typeface="Georgia"/>
                <a:sym typeface="Georgia"/>
              </a:rPr>
              <a:t>-18</a:t>
            </a:r>
            <a:r>
              <a:rPr b="1" lang="en-US" sz="5400">
                <a:solidFill>
                  <a:srgbClr val="0000CC"/>
                </a:solidFill>
                <a:latin typeface="Georgia"/>
                <a:ea typeface="Georgia"/>
                <a:cs typeface="Georgia"/>
                <a:sym typeface="Georgia"/>
              </a:rPr>
              <a:t>60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4348" y="3071679"/>
            <a:ext cx="12201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200">
                <a:solidFill>
                  <a:srgbClr val="FF3300"/>
                </a:solidFill>
                <a:latin typeface="Arial Black"/>
                <a:ea typeface="Arial Black"/>
                <a:cs typeface="Arial Black"/>
                <a:sym typeface="Arial Black"/>
              </a:rPr>
              <a:t>Fabric of a Nation (Modules 4-5, 5-1</a:t>
            </a:r>
            <a:r>
              <a:rPr b="1" lang="en-US" sz="4500">
                <a:solidFill>
                  <a:srgbClr val="FF3300"/>
                </a:solidFill>
                <a:latin typeface="Arial Black"/>
                <a:ea typeface="Arial Black"/>
                <a:cs typeface="Arial Black"/>
                <a:sym typeface="Arial Black"/>
              </a:rPr>
              <a:t>→</a:t>
            </a:r>
            <a:r>
              <a:rPr lang="en-US" sz="4200">
                <a:solidFill>
                  <a:srgbClr val="FF3300"/>
                </a:solidFill>
                <a:latin typeface="Arial Black"/>
                <a:ea typeface="Arial Black"/>
                <a:cs typeface="Arial Black"/>
                <a:sym typeface="Arial Black"/>
              </a:rPr>
              <a:t>5-3)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85200C"/>
                </a:solidFill>
                <a:latin typeface="Arial Black"/>
                <a:ea typeface="Arial Black"/>
                <a:cs typeface="Arial Black"/>
                <a:sym typeface="Arial Black"/>
              </a:rPr>
              <a:t>Manifest Destiny and Sectionalism</a:t>
            </a:r>
            <a:endParaRPr sz="4400">
              <a:solidFill>
                <a:srgbClr val="85200C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8696" y="5312742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rPr>
              <a:t>Manifest Destiny</a:t>
            </a:r>
            <a:endParaRPr b="0" i="0" sz="3600" u="none" cap="none" strike="noStrike">
              <a:solidFill>
                <a:srgbClr val="0066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/>
          <p:nvPr/>
        </p:nvSpPr>
        <p:spPr>
          <a:xfrm>
            <a:off x="383177" y="0"/>
            <a:ext cx="11094720" cy="830997"/>
          </a:xfrm>
          <a:prstGeom prst="rect">
            <a:avLst/>
          </a:prstGeom>
          <a:solidFill>
            <a:srgbClr val="A8D08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 Oregon Trail led thousands of farmers to the fertile lands of Oregon in the 1840s</a:t>
            </a:r>
            <a:endParaRPr sz="2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9900" y="415498"/>
            <a:ext cx="53721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3933009" y="2907214"/>
            <a:ext cx="2737757" cy="461665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“Oregon Fever” </a:t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664028" y="1009895"/>
            <a:ext cx="2114006" cy="461665"/>
          </a:xfrm>
          <a:prstGeom prst="rect">
            <a:avLst/>
          </a:prstGeom>
          <a:solidFill>
            <a:srgbClr val="FFCC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2,000 miles</a:t>
            </a:r>
            <a:endParaRPr/>
          </a:p>
        </p:txBody>
      </p:sp>
      <p:sp>
        <p:nvSpPr>
          <p:cNvPr id="179" name="Google Shape;179;p22"/>
          <p:cNvSpPr txBox="1"/>
          <p:nvPr/>
        </p:nvSpPr>
        <p:spPr>
          <a:xfrm>
            <a:off x="3356066" y="1013497"/>
            <a:ext cx="2948940" cy="461665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Covered Wagons</a:t>
            </a:r>
            <a:endParaRPr sz="2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1055913" y="1647659"/>
            <a:ext cx="3678283" cy="461665"/>
          </a:xfrm>
          <a:prstGeom prst="rect">
            <a:avLst/>
          </a:prstGeom>
          <a:solidFill>
            <a:srgbClr val="F4B08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 to 2 miles per hour</a:t>
            </a:r>
            <a:endParaRPr/>
          </a:p>
        </p:txBody>
      </p:sp>
      <p:sp>
        <p:nvSpPr>
          <p:cNvPr id="181" name="Google Shape;181;p22"/>
          <p:cNvSpPr txBox="1"/>
          <p:nvPr/>
        </p:nvSpPr>
        <p:spPr>
          <a:xfrm>
            <a:off x="1055913" y="2290500"/>
            <a:ext cx="4003767" cy="461665"/>
          </a:xfrm>
          <a:prstGeom prst="rect">
            <a:avLst/>
          </a:prstGeom>
          <a:solidFill>
            <a:srgbClr val="00B0F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About 100 miles/ week</a:t>
            </a:r>
            <a:endParaRPr/>
          </a:p>
        </p:txBody>
      </p:sp>
      <p:sp>
        <p:nvSpPr>
          <p:cNvPr id="182" name="Google Shape;182;p22"/>
          <p:cNvSpPr txBox="1"/>
          <p:nvPr/>
        </p:nvSpPr>
        <p:spPr>
          <a:xfrm>
            <a:off x="664028" y="2907214"/>
            <a:ext cx="3063240" cy="461665"/>
          </a:xfrm>
          <a:prstGeom prst="rect">
            <a:avLst/>
          </a:prstGeom>
          <a:solidFill>
            <a:srgbClr val="CCCC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5 month journey</a:t>
            </a:r>
            <a:endParaRPr/>
          </a:p>
        </p:txBody>
      </p:sp>
      <p:pic>
        <p:nvPicPr>
          <p:cNvPr id="183" name="Google Shape;18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3498"/>
            <a:ext cx="4526003" cy="339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 rotWithShape="1">
          <a:blip r:embed="rId5">
            <a:alphaModFix/>
          </a:blip>
          <a:srcRect b="0" l="0" r="0" t="6565"/>
          <a:stretch/>
        </p:blipFill>
        <p:spPr>
          <a:xfrm>
            <a:off x="4963881" y="3525949"/>
            <a:ext cx="4754880" cy="3332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Google Shape;190;p23"/>
          <p:cNvSpPr txBox="1"/>
          <p:nvPr/>
        </p:nvSpPr>
        <p:spPr>
          <a:xfrm>
            <a:off x="6531" y="-2001"/>
            <a:ext cx="2397035" cy="461665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Donner Party</a:t>
            </a:r>
            <a:endParaRPr/>
          </a:p>
        </p:txBody>
      </p:sp>
      <p:sp>
        <p:nvSpPr>
          <p:cNvPr id="191" name="Google Shape;191;p23"/>
          <p:cNvSpPr txBox="1"/>
          <p:nvPr/>
        </p:nvSpPr>
        <p:spPr>
          <a:xfrm>
            <a:off x="381001" y="1054100"/>
            <a:ext cx="4321628" cy="830997"/>
          </a:xfrm>
          <a:prstGeom prst="rect">
            <a:avLst/>
          </a:prstGeom>
          <a:solidFill>
            <a:srgbClr val="FFCC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Group of California bound American settlers </a:t>
            </a:r>
            <a:endParaRPr sz="2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4232366" y="3168650"/>
            <a:ext cx="7576457" cy="830997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Become snowbound in the Sierra Nevada in the winter of 1846–1847</a:t>
            </a:r>
            <a:endParaRPr sz="2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381000" y="4436514"/>
            <a:ext cx="4260669" cy="830997"/>
          </a:xfrm>
          <a:prstGeom prst="rect">
            <a:avLst/>
          </a:prstGeom>
          <a:solidFill>
            <a:srgbClr val="A8D08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Some of the emigrants resorted to cannibalism</a:t>
            </a: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381000" y="6035130"/>
            <a:ext cx="3285309" cy="830997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Of the original 87 pioneers, 39 died </a:t>
            </a:r>
            <a:endParaRPr/>
          </a:p>
        </p:txBody>
      </p:sp>
      <p:pic>
        <p:nvPicPr>
          <p:cNvPr descr="DonnerPartyStorm" id="195" name="Google Shape;19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24938"/>
            <a:ext cx="4232366" cy="2297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erras02" id="196" name="Google Shape;19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7637" y="-1"/>
            <a:ext cx="4836634" cy="2534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1669" y="4413785"/>
            <a:ext cx="7537270" cy="24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33386" y="1"/>
            <a:ext cx="2458614" cy="316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0" y="3257020"/>
            <a:ext cx="2877775" cy="461665"/>
          </a:xfrm>
          <a:prstGeom prst="rect">
            <a:avLst/>
          </a:prstGeom>
          <a:solidFill>
            <a:srgbClr val="FFFF0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John O’Sullivan</a:t>
            </a:r>
            <a:endParaRPr sz="2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13986" y="3927639"/>
            <a:ext cx="3609706" cy="461665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New York Journalist</a:t>
            </a:r>
            <a:endParaRPr sz="2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313986" y="4607783"/>
            <a:ext cx="6122638" cy="461665"/>
          </a:xfrm>
          <a:prstGeom prst="rect">
            <a:avLst/>
          </a:prstGeom>
          <a:solidFill>
            <a:srgbClr val="FFCCFF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Coined the term “Manifest Destiny”</a:t>
            </a:r>
            <a:endParaRPr sz="2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742950" y="5282154"/>
            <a:ext cx="8688433" cy="1569660"/>
          </a:xfrm>
          <a:prstGeom prst="rect">
            <a:avLst/>
          </a:prstGeom>
          <a:solidFill>
            <a:srgbClr val="FFFF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“(It is)...our manifest destiny to spread and to possess the whole of the continent which Providence has given us for the great development of the great experiment of liberty” (1845)</a:t>
            </a:r>
            <a:endParaRPr sz="2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3472" y="4171427"/>
            <a:ext cx="2258528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0" y="-11495"/>
            <a:ext cx="3545330" cy="461665"/>
          </a:xfrm>
          <a:prstGeom prst="rect">
            <a:avLst/>
          </a:prstGeom>
          <a:solidFill>
            <a:srgbClr val="FFFF0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Turner Thesis- 1893</a:t>
            </a:r>
            <a:endParaRPr sz="2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313985" y="700915"/>
            <a:ext cx="9317695" cy="1569660"/>
          </a:xfrm>
          <a:prstGeom prst="rect">
            <a:avLst/>
          </a:prstGeom>
          <a:solidFill>
            <a:srgbClr val="FFD966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 repeated experience of settling new frontiers across the continent (East to West) shaped Americans into uniquely adventurous, optimistic, rugged, and democratic people</a:t>
            </a:r>
            <a:endParaRPr sz="2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313985" y="2525308"/>
            <a:ext cx="8673261" cy="461665"/>
          </a:xfrm>
          <a:prstGeom prst="rect">
            <a:avLst/>
          </a:prstGeom>
          <a:solidFill>
            <a:srgbClr val="FFCCFF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 American identity was forged in the frontier… </a:t>
            </a:r>
            <a:endParaRPr sz="2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3821556" y="-4470"/>
            <a:ext cx="4608070" cy="461665"/>
          </a:xfrm>
          <a:prstGeom prst="rect">
            <a:avLst/>
          </a:prstGeom>
          <a:solidFill>
            <a:srgbClr val="CCCC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lang="en-US" sz="240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Frederick Jackson Turner</a:t>
            </a:r>
            <a:endParaRPr/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 b="9475" l="14488" r="14555" t="7440"/>
          <a:stretch/>
        </p:blipFill>
        <p:spPr>
          <a:xfrm>
            <a:off x="10180912" y="-2736"/>
            <a:ext cx="2020613" cy="3634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3">
            <a:alphaModFix/>
          </a:blip>
          <a:srcRect b="6249" l="14380" r="15060" t="9808"/>
          <a:stretch/>
        </p:blipFill>
        <p:spPr>
          <a:xfrm>
            <a:off x="4027628" y="1405920"/>
            <a:ext cx="8147789" cy="544998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/>
          <p:nvPr/>
        </p:nvSpPr>
        <p:spPr>
          <a:xfrm>
            <a:off x="0" y="-2984"/>
            <a:ext cx="11765280" cy="683264"/>
          </a:xfrm>
          <a:prstGeom prst="rect">
            <a:avLst/>
          </a:prstGeom>
          <a:solidFill>
            <a:srgbClr val="FFCC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 the 1840s, westward expansion led Americans to acquire all lands from the Atlantic to Pacific in a movement called Manifest Destiny</a:t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314325" y="2412585"/>
            <a:ext cx="3430362" cy="1274195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Americans flooded </a:t>
            </a:r>
            <a:b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into the West for new economic opportunities </a:t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314325" y="5276908"/>
            <a:ext cx="3621949" cy="1569660"/>
          </a:xfrm>
          <a:prstGeom prst="rect">
            <a:avLst/>
          </a:prstGeom>
          <a:solidFill>
            <a:srgbClr val="D5DBE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 U.S. gained Texas, Oregon, California, and other territories through treaty or war</a:t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7682706" y="950816"/>
            <a:ext cx="1855787" cy="457200"/>
          </a:xfrm>
          <a:prstGeom prst="wedgeRectCallout">
            <a:avLst>
              <a:gd fmla="val 27245" name="adj1"/>
              <a:gd fmla="val -128384" name="adj2"/>
            </a:avLst>
          </a:prstGeom>
          <a:solidFill>
            <a:srgbClr val="CCFF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“Obvious” </a:t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10591800" y="950816"/>
            <a:ext cx="1600200" cy="457200"/>
          </a:xfrm>
          <a:prstGeom prst="wedgeRectCallout">
            <a:avLst>
              <a:gd fmla="val -45762" name="adj1"/>
              <a:gd fmla="val -124218" name="adj2"/>
            </a:avLst>
          </a:prstGeom>
          <a:solidFill>
            <a:srgbClr val="FFCC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“Future”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23104" id="123" name="Google Shape;123;p16"/>
          <p:cNvPicPr preferRelativeResize="0"/>
          <p:nvPr/>
        </p:nvPicPr>
        <p:blipFill rotWithShape="1">
          <a:blip r:embed="rId3">
            <a:alphaModFix/>
          </a:blip>
          <a:srcRect b="8400" l="0" r="0" t="3751"/>
          <a:stretch/>
        </p:blipFill>
        <p:spPr>
          <a:xfrm>
            <a:off x="8202944" y="0"/>
            <a:ext cx="3970005" cy="451802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24" name="Google Shape;124;p16"/>
          <p:cNvSpPr/>
          <p:nvPr/>
        </p:nvSpPr>
        <p:spPr>
          <a:xfrm>
            <a:off x="285750" y="0"/>
            <a:ext cx="6681107" cy="1076325"/>
          </a:xfrm>
          <a:prstGeom prst="wedgeRectCallout">
            <a:avLst>
              <a:gd fmla="val 102638" name="adj1"/>
              <a:gd fmla="val 139304" name="adj2"/>
            </a:avLst>
          </a:prstGeom>
          <a:solidFill>
            <a:srgbClr val="FFCC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When Americans were colonists (1607-1783), the western border was the Appalachian Mountains </a:t>
            </a:r>
            <a:endParaRPr/>
          </a:p>
        </p:txBody>
      </p:sp>
      <p:pic>
        <p:nvPicPr>
          <p:cNvPr descr="23105" id="125" name="Google Shape;125;p16"/>
          <p:cNvPicPr preferRelativeResize="0"/>
          <p:nvPr/>
        </p:nvPicPr>
        <p:blipFill rotWithShape="1">
          <a:blip r:embed="rId4">
            <a:alphaModFix/>
          </a:blip>
          <a:srcRect b="6598" l="0" r="0" t="2850"/>
          <a:stretch/>
        </p:blipFill>
        <p:spPr>
          <a:xfrm>
            <a:off x="3905250" y="2133863"/>
            <a:ext cx="4210050" cy="47241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26" name="Google Shape;126;p16"/>
          <p:cNvSpPr/>
          <p:nvPr/>
        </p:nvSpPr>
        <p:spPr>
          <a:xfrm>
            <a:off x="323850" y="3800475"/>
            <a:ext cx="3581400" cy="1619250"/>
          </a:xfrm>
          <a:prstGeom prst="wedgeRectCallout">
            <a:avLst>
              <a:gd fmla="val 78756" name="adj1"/>
              <a:gd fmla="val 4316" name="adj2"/>
            </a:avLst>
          </a:prstGeom>
          <a:solidFill>
            <a:srgbClr val="FFCC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After the Revolutionary War, the western border of the U.S. was the Mississippi River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23106" id="132" name="Google Shape;132;p17"/>
          <p:cNvPicPr preferRelativeResize="0"/>
          <p:nvPr/>
        </p:nvPicPr>
        <p:blipFill rotWithShape="1">
          <a:blip r:embed="rId3">
            <a:alphaModFix/>
          </a:blip>
          <a:srcRect b="649" l="0" r="0" t="1210"/>
          <a:stretch/>
        </p:blipFill>
        <p:spPr>
          <a:xfrm>
            <a:off x="5461000" y="0"/>
            <a:ext cx="6731000" cy="454342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33" name="Google Shape;133;p17"/>
          <p:cNvSpPr/>
          <p:nvPr/>
        </p:nvSpPr>
        <p:spPr>
          <a:xfrm>
            <a:off x="476250" y="0"/>
            <a:ext cx="4248150" cy="975360"/>
          </a:xfrm>
          <a:prstGeom prst="wedgeRectCallout">
            <a:avLst>
              <a:gd fmla="val 114874" name="adj1"/>
              <a:gd fmla="val 64919" name="adj2"/>
            </a:avLst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Jefferson’s Louisiana Purchase doubled the size of the U.S.</a:t>
            </a:r>
            <a:endParaRPr/>
          </a:p>
        </p:txBody>
      </p:sp>
      <p:pic>
        <p:nvPicPr>
          <p:cNvPr descr="map-pop-density-1790-1850" id="134" name="Google Shape;134;p17"/>
          <p:cNvPicPr preferRelativeResize="0"/>
          <p:nvPr/>
        </p:nvPicPr>
        <p:blipFill rotWithShape="1">
          <a:blip r:embed="rId4">
            <a:alphaModFix/>
          </a:blip>
          <a:srcRect b="0" l="2419" r="3226" t="0"/>
          <a:stretch/>
        </p:blipFill>
        <p:spPr>
          <a:xfrm>
            <a:off x="0" y="1958975"/>
            <a:ext cx="6524481" cy="48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6524481" y="5809305"/>
            <a:ext cx="5667519" cy="1048695"/>
          </a:xfrm>
          <a:prstGeom prst="wedgeRectCallout">
            <a:avLst>
              <a:gd fmla="val -88591" name="adj1"/>
              <a:gd fmla="val -160716" name="adj2"/>
            </a:avLst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 growth of “King Cotton” and commercial farming led to a desire for more western lands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-1" y="0"/>
            <a:ext cx="10668001" cy="683264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Changes in the early Antebellum era (1800-1840), encouraged westward expansion in the 1840s</a:t>
            </a:r>
            <a:endParaRPr/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b="1318" l="0" r="1333" t="2391"/>
          <a:stretch/>
        </p:blipFill>
        <p:spPr>
          <a:xfrm>
            <a:off x="5704113" y="460543"/>
            <a:ext cx="6487887" cy="640201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/>
          <p:nvPr/>
        </p:nvSpPr>
        <p:spPr>
          <a:xfrm>
            <a:off x="152401" y="5558259"/>
            <a:ext cx="5151120" cy="1304097"/>
          </a:xfrm>
          <a:prstGeom prst="wedgeRectCallout">
            <a:avLst>
              <a:gd fmla="val 104102" name="adj1"/>
              <a:gd fmla="val -241277" name="adj2"/>
            </a:avLst>
          </a:prstGeom>
          <a:solidFill>
            <a:srgbClr val="FFCC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Improved transportation such as canals, steamboats, and railroads increased speed and profitability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 rotWithShape="1">
          <a:blip r:embed="rId3">
            <a:alphaModFix/>
          </a:blip>
          <a:srcRect b="9776" l="31988" r="21617" t="18223"/>
          <a:stretch/>
        </p:blipFill>
        <p:spPr>
          <a:xfrm>
            <a:off x="9363970" y="1353"/>
            <a:ext cx="2828030" cy="351691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50" name="Google Shape;150;p19"/>
          <p:cNvSpPr/>
          <p:nvPr/>
        </p:nvSpPr>
        <p:spPr>
          <a:xfrm>
            <a:off x="495300" y="890600"/>
            <a:ext cx="7049700" cy="387900"/>
          </a:xfrm>
          <a:prstGeom prst="rect">
            <a:avLst/>
          </a:prstGeom>
          <a:solidFill>
            <a:srgbClr val="FFCC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 number of states grew from 13 to 26</a:t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495300" y="1691277"/>
            <a:ext cx="7635096" cy="683264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Western state populations exploded (Ohio’s population grew from 50,000 to 1.5 million)</a:t>
            </a:r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4">
            <a:alphaModFix/>
          </a:blip>
          <a:srcRect b="11567" l="10751" r="13924" t="17279"/>
          <a:stretch/>
        </p:blipFill>
        <p:spPr>
          <a:xfrm>
            <a:off x="11453" y="3086100"/>
            <a:ext cx="5324475" cy="377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53" name="Google Shape;153;p19"/>
          <p:cNvSpPr/>
          <p:nvPr/>
        </p:nvSpPr>
        <p:spPr>
          <a:xfrm>
            <a:off x="4222" y="1353"/>
            <a:ext cx="7540655" cy="443198"/>
          </a:xfrm>
          <a:prstGeom prst="rect">
            <a:avLst/>
          </a:prstGeom>
          <a:solidFill>
            <a:srgbClr val="FFD966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 U.S. population grew 300% (1790-1840)</a:t>
            </a:r>
            <a:endParaRPr sz="2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5">
            <a:alphaModFix/>
          </a:blip>
          <a:srcRect b="9824" l="25105" r="26303" t="13085"/>
          <a:stretch/>
        </p:blipFill>
        <p:spPr>
          <a:xfrm>
            <a:off x="5378079" y="2480478"/>
            <a:ext cx="3896550" cy="42669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IVI7233258" id="160" name="Google Shape;160;p20"/>
          <p:cNvPicPr preferRelativeResize="0"/>
          <p:nvPr/>
        </p:nvPicPr>
        <p:blipFill rotWithShape="1">
          <a:blip r:embed="rId3">
            <a:alphaModFix/>
          </a:blip>
          <a:srcRect b="1787" l="762" r="1142" t="1541"/>
          <a:stretch/>
        </p:blipFill>
        <p:spPr>
          <a:xfrm>
            <a:off x="1341120" y="984671"/>
            <a:ext cx="9892937" cy="587333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61" name="Google Shape;161;p20"/>
          <p:cNvSpPr/>
          <p:nvPr/>
        </p:nvSpPr>
        <p:spPr>
          <a:xfrm>
            <a:off x="0" y="-2180"/>
            <a:ext cx="12192000" cy="978729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 journey West was dangerous and unpredictable, yet thousands of Americans traveled along the Oregon, Santa Fe, California, and Mormon Trails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252550" y="1038"/>
            <a:ext cx="11199221" cy="683264"/>
          </a:xfrm>
          <a:prstGeom prst="rect">
            <a:avLst/>
          </a:prstGeom>
          <a:solidFill>
            <a:srgbClr val="CCCC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 earliest pioneers were fur traders, land speculators, and poor farmers looking for cheap land </a:t>
            </a:r>
            <a:endParaRPr/>
          </a:p>
        </p:txBody>
      </p:sp>
      <p:pic>
        <p:nvPicPr>
          <p:cNvPr descr="http://1.bp.blogspot.com/-RNjZbB9WHcA/T5rFcMJk8rI/AAAAAAAACXk/8EXStL-1_LY/s1600/Emanuel+Gottlieb+Leutze+-+Westward+the+Course+of+Empire+Takes+Its+Way.jpg" id="168" name="Google Shape;16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468" y="684301"/>
            <a:ext cx="10999969" cy="549294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/>
          <p:nvPr/>
        </p:nvSpPr>
        <p:spPr>
          <a:xfrm>
            <a:off x="252550" y="6177245"/>
            <a:ext cx="11852363" cy="683264"/>
          </a:xfrm>
          <a:prstGeom prst="rect">
            <a:avLst/>
          </a:prstGeom>
          <a:solidFill>
            <a:srgbClr val="A8D08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Soon, farmers, miners, ranchers, and religious groups (mostly middle class) flooded Westward.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